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2ff0aa8e32e49d9" /><Relationship Type="http://schemas.openxmlformats.org/officeDocument/2006/relationships/extended-properties" Target="/docProps/app.xml" Id="R89779b4c64814912" /><Relationship Type="http://schemas.openxmlformats.org/officeDocument/2006/relationships/officeDocument" Target="/ppt/presentation.xml" Id="R9730024ce464423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47da8301a2c47b9"/>
  </p:sldMasterIdLst>
  <p:notesMasterIdLst>
    <p:notesMasterId xmlns:r="http://schemas.openxmlformats.org/officeDocument/2006/relationships" r:id="Rb86adfc081a14ca8"/>
  </p:notesMasterIdLst>
  <p:sldIdLst>
    <p:sldId xmlns:r="http://schemas.openxmlformats.org/officeDocument/2006/relationships" id="256" r:id="R90dc7955cea54285"/>
    <p:sldId xmlns:r="http://schemas.openxmlformats.org/officeDocument/2006/relationships" id="257" r:id="Rc5c515c8ac404036"/>
    <p:sldId xmlns:r="http://schemas.openxmlformats.org/officeDocument/2006/relationships" id="258" r:id="R65fff629a63f489e"/>
    <p:sldId xmlns:r="http://schemas.openxmlformats.org/officeDocument/2006/relationships" id="259" r:id="R8342e778bd7344ec"/>
    <p:sldId xmlns:r="http://schemas.openxmlformats.org/officeDocument/2006/relationships" id="260" r:id="R8e37bce157454f85"/>
    <p:sldId xmlns:r="http://schemas.openxmlformats.org/officeDocument/2006/relationships" id="261" r:id="Ree3232e0b8a647f8"/>
    <p:sldId xmlns:r="http://schemas.openxmlformats.org/officeDocument/2006/relationships" id="262" r:id="R4671fe4f5e924f5f"/>
    <p:sldId xmlns:r="http://schemas.openxmlformats.org/officeDocument/2006/relationships" id="263" r:id="Rdf8574f2b13c4c73"/>
    <p:sldId xmlns:r="http://schemas.openxmlformats.org/officeDocument/2006/relationships" id="264" r:id="Rc35c7c20389046cb"/>
    <p:sldId xmlns:r="http://schemas.openxmlformats.org/officeDocument/2006/relationships" id="265" r:id="Rbd03daeeb0f34586"/>
    <p:sldId xmlns:r="http://schemas.openxmlformats.org/officeDocument/2006/relationships" id="266" r:id="R1c90e7eedb1a4619"/>
    <p:sldId xmlns:r="http://schemas.openxmlformats.org/officeDocument/2006/relationships" id="267" r:id="R53d1c99225e54785"/>
    <p:sldId xmlns:r="http://schemas.openxmlformats.org/officeDocument/2006/relationships" id="268" r:id="R617f3888c74d431c"/>
    <p:sldId xmlns:r="http://schemas.openxmlformats.org/officeDocument/2006/relationships" id="269" r:id="Ra751984a06a54ad6"/>
    <p:sldId xmlns:r="http://schemas.openxmlformats.org/officeDocument/2006/relationships" id="270" r:id="Re4b539d2444847aa"/>
    <p:sldId xmlns:r="http://schemas.openxmlformats.org/officeDocument/2006/relationships" id="271" r:id="Rddfd7571854741c2"/>
    <p:sldId xmlns:r="http://schemas.openxmlformats.org/officeDocument/2006/relationships" id="272" r:id="R2f992e74d8ff47e5"/>
    <p:sldId xmlns:r="http://schemas.openxmlformats.org/officeDocument/2006/relationships" id="273" r:id="R80244d476ac44d17"/>
    <p:sldId xmlns:r="http://schemas.openxmlformats.org/officeDocument/2006/relationships" id="274" r:id="R2b5580bf630a40c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b897b6be3da4a82" /><Relationship Type="http://schemas.openxmlformats.org/officeDocument/2006/relationships/slideMaster" Target="/ppt/slideMasters/slideMaster1.xml" Id="R747da8301a2c47b9" /><Relationship Type="http://schemas.openxmlformats.org/officeDocument/2006/relationships/notesMaster" Target="/ppt/notesMasters/notesMaster1.xml" Id="Rb86adfc081a14ca8" /><Relationship Type="http://schemas.openxmlformats.org/officeDocument/2006/relationships/presProps" Target="/ppt/presProps.xml" Id="Rc745a83b14b349e4" /><Relationship Type="http://schemas.openxmlformats.org/officeDocument/2006/relationships/tableStyles" Target="/ppt/tableStyles.xml" Id="R183a8e0198f94e35" /><Relationship Type="http://schemas.openxmlformats.org/officeDocument/2006/relationships/slide" Target="/ppt/slides/slide1.xml" Id="R90dc7955cea54285" /><Relationship Type="http://schemas.openxmlformats.org/officeDocument/2006/relationships/slide" Target="/ppt/slides/slide2.xml" Id="Rc5c515c8ac404036" /><Relationship Type="http://schemas.openxmlformats.org/officeDocument/2006/relationships/slide" Target="/ppt/slides/slide3.xml" Id="R65fff629a63f489e" /><Relationship Type="http://schemas.openxmlformats.org/officeDocument/2006/relationships/slide" Target="/ppt/slides/slide4.xml" Id="R8342e778bd7344ec" /><Relationship Type="http://schemas.openxmlformats.org/officeDocument/2006/relationships/slide" Target="/ppt/slides/slide5.xml" Id="R8e37bce157454f85" /><Relationship Type="http://schemas.openxmlformats.org/officeDocument/2006/relationships/slide" Target="/ppt/slides/slide6.xml" Id="Ree3232e0b8a647f8" /><Relationship Type="http://schemas.openxmlformats.org/officeDocument/2006/relationships/slide" Target="/ppt/slides/slide7.xml" Id="R4671fe4f5e924f5f" /><Relationship Type="http://schemas.openxmlformats.org/officeDocument/2006/relationships/slide" Target="/ppt/slides/slide8.xml" Id="Rdf8574f2b13c4c73" /><Relationship Type="http://schemas.openxmlformats.org/officeDocument/2006/relationships/slide" Target="/ppt/slides/slide9.xml" Id="Rc35c7c20389046cb" /><Relationship Type="http://schemas.openxmlformats.org/officeDocument/2006/relationships/slide" Target="/ppt/slides/slide10.xml" Id="Rbd03daeeb0f34586" /><Relationship Type="http://schemas.openxmlformats.org/officeDocument/2006/relationships/slide" Target="/ppt/slides/slide11.xml" Id="R1c90e7eedb1a4619" /><Relationship Type="http://schemas.openxmlformats.org/officeDocument/2006/relationships/slide" Target="/ppt/slides/slide12.xml" Id="R53d1c99225e54785" /><Relationship Type="http://schemas.openxmlformats.org/officeDocument/2006/relationships/slide" Target="/ppt/slides/slide13.xml" Id="R617f3888c74d431c" /><Relationship Type="http://schemas.openxmlformats.org/officeDocument/2006/relationships/slide" Target="/ppt/slides/slide14.xml" Id="Ra751984a06a54ad6" /><Relationship Type="http://schemas.openxmlformats.org/officeDocument/2006/relationships/slide" Target="/ppt/slides/slide15.xml" Id="Re4b539d2444847aa" /><Relationship Type="http://schemas.openxmlformats.org/officeDocument/2006/relationships/slide" Target="/ppt/slides/slide16.xml" Id="Rddfd7571854741c2" /><Relationship Type="http://schemas.openxmlformats.org/officeDocument/2006/relationships/slide" Target="/ppt/slides/slide17.xml" Id="R2f992e74d8ff47e5" /><Relationship Type="http://schemas.openxmlformats.org/officeDocument/2006/relationships/slide" Target="/ppt/slides/slide18.xml" Id="R80244d476ac44d17" /><Relationship Type="http://schemas.openxmlformats.org/officeDocument/2006/relationships/slide" Target="/ppt/slides/slide19.xml" Id="R2b5580bf630a40c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a8c7db9eda44d4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4a35eff776f4384" /><Relationship Type="http://schemas.openxmlformats.org/officeDocument/2006/relationships/notesMaster" Target="/ppt/notesMasters/notesMaster1.xml" Id="Rbf9afc7779cf45e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16434f3afd045e7" /><Relationship Type="http://schemas.openxmlformats.org/officeDocument/2006/relationships/notesMaster" Target="/ppt/notesMasters/notesMaster1.xml" Id="R871167347e0e410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8b54710c3c945b0" /><Relationship Type="http://schemas.openxmlformats.org/officeDocument/2006/relationships/notesMaster" Target="/ppt/notesMasters/notesMaster1.xml" Id="Rd03f283bf2c0430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82216f2ad9f4c5b" /><Relationship Type="http://schemas.openxmlformats.org/officeDocument/2006/relationships/notesMaster" Target="/ppt/notesMasters/notesMaster1.xml" Id="R905b1b62f46f413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b14b955c46c4a7a" /><Relationship Type="http://schemas.openxmlformats.org/officeDocument/2006/relationships/notesMaster" Target="/ppt/notesMasters/notesMaster1.xml" Id="R8959b91787554e6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e42ef7115cc4554" /><Relationship Type="http://schemas.openxmlformats.org/officeDocument/2006/relationships/notesMaster" Target="/ppt/notesMasters/notesMaster1.xml" Id="R79e0c7242fc74a5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28fcbdfe0664096" /><Relationship Type="http://schemas.openxmlformats.org/officeDocument/2006/relationships/notesMaster" Target="/ppt/notesMasters/notesMaster1.xml" Id="R9786bf6ddf4240f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023c9e34db34926" /><Relationship Type="http://schemas.openxmlformats.org/officeDocument/2006/relationships/notesMaster" Target="/ppt/notesMasters/notesMaster1.xml" Id="R5d2579a2462b4d0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9ede2d7337e4ea4" /><Relationship Type="http://schemas.openxmlformats.org/officeDocument/2006/relationships/notesMaster" Target="/ppt/notesMasters/notesMaster1.xml" Id="Ree313d3a58f0487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b494cd24e9a4309" /><Relationship Type="http://schemas.openxmlformats.org/officeDocument/2006/relationships/notesMaster" Target="/ppt/notesMasters/notesMaster1.xml" Id="Rc2f6e0b2ce91454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b3b363deeb94ba4" /><Relationship Type="http://schemas.openxmlformats.org/officeDocument/2006/relationships/notesMaster" Target="/ppt/notesMasters/notesMaster1.xml" Id="Ra747b382624b448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6f8936f2d2d4040" /><Relationship Type="http://schemas.openxmlformats.org/officeDocument/2006/relationships/notesMaster" Target="/ppt/notesMasters/notesMaster1.xml" Id="R60147d16f0374ff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a61665429e3406c" /><Relationship Type="http://schemas.openxmlformats.org/officeDocument/2006/relationships/notesMaster" Target="/ppt/notesMasters/notesMaster1.xml" Id="R8829529ec5a74ab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1146a7a744b4c6e" /><Relationship Type="http://schemas.openxmlformats.org/officeDocument/2006/relationships/notesMaster" Target="/ppt/notesMasters/notesMaster1.xml" Id="Re2cc03aef44c4ec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565a54a00574016" /><Relationship Type="http://schemas.openxmlformats.org/officeDocument/2006/relationships/notesMaster" Target="/ppt/notesMasters/notesMaster1.xml" Id="Re6dfea5e1523464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6cfe80d32dc4d4b" /><Relationship Type="http://schemas.openxmlformats.org/officeDocument/2006/relationships/notesMaster" Target="/ppt/notesMasters/notesMaster1.xml" Id="Rd4a64566e5a64e9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52af01a69484d66" /><Relationship Type="http://schemas.openxmlformats.org/officeDocument/2006/relationships/notesMaster" Target="/ppt/notesMasters/notesMaster1.xml" Id="R53aaa0fa0deb473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cdb6a2b0b434ce3" /><Relationship Type="http://schemas.openxmlformats.org/officeDocument/2006/relationships/notesMaster" Target="/ppt/notesMasters/notesMaster1.xml" Id="Rbf6e7ee3e9ac427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6a1ff40b0a648a0" /><Relationship Type="http://schemas.openxmlformats.org/officeDocument/2006/relationships/notesMaster" Target="/ppt/notesMasters/notesMaster1.xml" Id="Rfc57f7da6d35415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Learner orientation for the two NOSK.life education hubs. Course links use the accessible platform at garmenteched.com.</a:t>
            </a:r>
          </a:p>
          <a:p xmlns:a="http://schemas.openxmlformats.org/drawingml/2006/main">
            <a:r>
              <a:t>Sources reviewed 19 September 2026:</a:t>
            </a:r>
          </a:p>
          <a:p xmlns:a="http://schemas.openxmlformats.org/drawingml/2006/main">
            <a:r>
              <a:t>https://garmenteched.com/garmented</a:t>
            </a:r>
          </a:p>
          <a:p xmlns:a="http://schemas.openxmlformats.org/drawingml/2006/main">
            <a:r>
              <a:t>https://garmenteched.com/garment-technology</a:t>
            </a:r>
          </a:p>
          <a:p xmlns:a="http://schemas.openxmlformats.org/drawingml/2006/main">
            <a:r>
              <a:t>https://garmenteched.com/assets/garmented-hero-fabric-q4zBCqIh.jpg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 reviewed 19 September 2026:</a:t>
            </a:r>
          </a:p>
          <a:p xmlns:a="http://schemas.openxmlformats.org/drawingml/2006/main">
            <a:r>
              <a:t>https://garmenteched.com/garment-technology</a:t>
            </a:r>
          </a:p>
          <a:p xmlns:a="http://schemas.openxmlformats.org/drawingml/2006/main">
            <a:r>
              <a:t>https://garmenteched.com/garmented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FAQ describes one-click enrolment, but the live enrolment pages request name and email. This guide avoids promising a single-click process.</a:t>
            </a:r>
          </a:p>
          <a:p xmlns:a="http://schemas.openxmlformats.org/drawingml/2006/main">
            <a:r>
              <a:t>Sources reviewed 19 September 2026:</a:t>
            </a:r>
          </a:p>
          <a:p xmlns:a="http://schemas.openxmlformats.org/drawingml/2006/main">
            <a:r>
              <a:t>https://garmenteched.com/garment-technology/enroll/ge-textile-technology</a:t>
            </a:r>
          </a:p>
          <a:p xmlns:a="http://schemas.openxmlformats.org/drawingml/2006/main">
            <a:r>
              <a:t>https://garmenteched.com/garment-technology/faq</a:t>
            </a:r>
          </a:p>
          <a:p xmlns:a="http://schemas.openxmlformats.org/drawingml/2006/main">
            <a:r>
              <a:t>https://garmenteched.com/garmented/360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 reviewed 19 September 2026:</a:t>
            </a:r>
          </a:p>
          <a:p xmlns:a="http://schemas.openxmlformats.org/drawingml/2006/main">
            <a:r>
              <a:t>https://garmenteched.com/garment-technology</a:t>
            </a:r>
          </a:p>
          <a:p xmlns:a="http://schemas.openxmlformats.org/drawingml/2006/main">
            <a:r>
              <a:t>https://garmenteched.com/garment-technology/syllabus</a:t>
            </a:r>
          </a:p>
          <a:p xmlns:a="http://schemas.openxmlformats.org/drawingml/2006/main">
            <a:r>
              <a:t>https://garmenteched.com/garment-technology/courses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separate paid Circular Fashion: Design to Recovery is not included in this free course list. Its enrolment was not open at review.</a:t>
            </a:r>
          </a:p>
          <a:p xmlns:a="http://schemas.openxmlformats.org/drawingml/2006/main">
            <a:r>
              <a:t>Sources reviewed 19 September 2026:</a:t>
            </a:r>
          </a:p>
          <a:p xmlns:a="http://schemas.openxmlformats.org/drawingml/2006/main">
            <a:r>
              <a:t>https://garmenteched.com/garment-technology/courses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 reviewed 19 September 2026:</a:t>
            </a:r>
          </a:p>
          <a:p xmlns:a="http://schemas.openxmlformats.org/drawingml/2006/main">
            <a:r>
              <a:t>https://garmenteched.com/garment-technology/courses</a:t>
            </a:r>
          </a:p>
          <a:p xmlns:a="http://schemas.openxmlformats.org/drawingml/2006/main">
            <a:r>
              <a:t>https://garmenteched.com/garment-technology/circular-fashion</a:t>
            </a:r>
          </a:p>
          <a:p xmlns:a="http://schemas.openxmlformats.org/drawingml/2006/main">
            <a:r>
              <a:t>https://garmenteched.com/garment-technology/training/circular-fashion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Live progress screen: 0/6 quizzes, 0/14 chapters, capstone not yet. Its outstanding completion list requires all six quizzes and marking the capstone done. This is separate from the site-wide chapter/stage certificates.</a:t>
            </a:r>
          </a:p>
          <a:p xmlns:a="http://schemas.openxmlformats.org/drawingml/2006/main">
            <a:r>
              <a:t>Sources reviewed 19 September 2026:</a:t>
            </a:r>
          </a:p>
          <a:p xmlns:a="http://schemas.openxmlformats.org/drawingml/2006/main">
            <a:r>
              <a:t>https://garmenteched.com/garment-technology/training/circular-fashion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 reviewed 19 September 2026:</a:t>
            </a:r>
          </a:p>
          <a:p xmlns:a="http://schemas.openxmlformats.org/drawingml/2006/main">
            <a:r>
              <a:t>https://garmenteched.com/garmented/courses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 reviewed 19 September 2026:</a:t>
            </a:r>
          </a:p>
          <a:p xmlns:a="http://schemas.openxmlformats.org/drawingml/2006/main">
            <a:r>
              <a:t>https://garmenteched.com/garmented/courses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 reviewed 19 September 2026:</a:t>
            </a:r>
          </a:p>
          <a:p xmlns:a="http://schemas.openxmlformats.org/drawingml/2006/main">
            <a:r>
              <a:t>https://garmenteched.com/garmented</a:t>
            </a:r>
          </a:p>
          <a:p xmlns:a="http://schemas.openxmlformats.org/drawingml/2006/main">
            <a:r>
              <a:t>https://garmenteched.com/garmented/courses</a:t>
            </a:r>
          </a:p>
          <a:p xmlns:a="http://schemas.openxmlformats.org/drawingml/2006/main">
            <a:r>
              <a:t>https://garmenteched.com/garmented/course/ge-textile-technology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Each module has a five-question quiz. Later modules recommend reading and passing the previous module first.</a:t>
            </a:r>
          </a:p>
          <a:p xmlns:a="http://schemas.openxmlformats.org/drawingml/2006/main">
            <a:r>
              <a:t>Sources reviewed 19 September 2026:</a:t>
            </a:r>
          </a:p>
          <a:p xmlns:a="http://schemas.openxmlformats.org/drawingml/2006/main">
            <a:r>
              <a:t>https://garmenteched.com/garmented/course/ge-textile-technology/syllabus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4/5 threshold was verified on the Textile Technology module page. Best score saves locally and to the account when signed in. Check the stated threshold on other course quizzes.</a:t>
            </a:r>
          </a:p>
          <a:p xmlns:a="http://schemas.openxmlformats.org/drawingml/2006/main">
            <a:r>
              <a:t>Sources reviewed 19 September 2026:</a:t>
            </a:r>
          </a:p>
          <a:p xmlns:a="http://schemas.openxmlformats.org/drawingml/2006/main">
            <a:r>
              <a:t>https://garmenteched.com/garmented/course/ge-textile-technology/module/fibre-yarn</a:t>
            </a:r>
          </a:p>
          <a:p xmlns:a="http://schemas.openxmlformats.org/drawingml/2006/main">
            <a:r>
              <a:t>https://garmenteched.com/garmented/course/ge-textile-technology/progress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page gives a study-time estimate of 83 h 20 min. The programme requires lesson completion, module assessments and the capstone. It is self-study, not an accredited qualification.</a:t>
            </a:r>
          </a:p>
          <a:p xmlns:a="http://schemas.openxmlformats.org/drawingml/2006/main">
            <a:r>
              <a:t>Sources reviewed 19 September 2026:</a:t>
            </a:r>
          </a:p>
          <a:p xmlns:a="http://schemas.openxmlformats.org/drawingml/2006/main">
            <a:r>
              <a:t>https://garmenteched.com/garmented/360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FAQ says existing device progress remains separate until explicitly imported. Do not promise automatic merging. Browser storage can be lost if cleared; cross-domain storage must not be assumed to sync.</a:t>
            </a:r>
          </a:p>
          <a:p xmlns:a="http://schemas.openxmlformats.org/drawingml/2006/main">
            <a:r>
              <a:t>Sources reviewed 19 September 2026:</a:t>
            </a:r>
          </a:p>
          <a:p xmlns:a="http://schemas.openxmlformats.org/drawingml/2006/main">
            <a:r>
              <a:t>https://garmenteched.com/garment-technology/faq</a:t>
            </a:r>
          </a:p>
          <a:p xmlns:a="http://schemas.openxmlformats.org/drawingml/2006/main">
            <a:r>
              <a:t>https://garmenteched.com/garmented/360</a:t>
            </a:r>
          </a:p>
          <a:p xmlns:a="http://schemas.openxmlformats.org/drawingml/2006/main">
            <a:r>
              <a:t>https://garmenteched.com/garmented/course/ge-textile-technology/progress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Suggested learning routine, not a platform feature or required timetable.</a:t>
            </a:r>
          </a:p>
          <a:p xmlns:a="http://schemas.openxmlformats.org/drawingml/2006/main">
            <a:r>
              <a:t>Sources reviewed 19 September 2026: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Benefits are learning aims, not guarantees of promotion, employment, earnings or factory performance.</a:t>
            </a:r>
          </a:p>
          <a:p xmlns:a="http://schemas.openxmlformats.org/drawingml/2006/main">
            <a:r>
              <a:t>Sources reviewed 19 September 2026:</a:t>
            </a:r>
          </a:p>
          <a:p xmlns:a="http://schemas.openxmlformats.org/drawingml/2006/main">
            <a:r>
              <a:t>https://garmenteched.com/garment-technology/circular-fashion</a:t>
            </a:r>
          </a:p>
          <a:p xmlns:a="http://schemas.openxmlformats.org/drawingml/2006/main">
            <a:r>
              <a:t>https://garmenteched.com/garmented/courses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Do not apply the FAQ’s statement that chapter self-checks do not affect certificates to course module quizzes. Different routes have different rules.</a:t>
            </a:r>
          </a:p>
          <a:p xmlns:a="http://schemas.openxmlformats.org/drawingml/2006/main">
            <a:r>
              <a:t>Sources reviewed 19 September 2026:</a:t>
            </a:r>
          </a:p>
          <a:p xmlns:a="http://schemas.openxmlformats.org/drawingml/2006/main">
            <a:r>
              <a:t>https://garmenteched.com/garmented/course/ge-textile-technology</a:t>
            </a:r>
          </a:p>
          <a:p xmlns:a="http://schemas.openxmlformats.org/drawingml/2006/main">
            <a:r>
              <a:t>https://garmenteched.com/garment-technology/faq</a:t>
            </a:r>
          </a:p>
          <a:p xmlns:a="http://schemas.openxmlformats.org/drawingml/2006/main">
            <a:r>
              <a:t>https://garmenteched.com/garmented/360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Learner dashboard returned a blank page during review. No successful sync, quiz submission or certificate download is asserted.</a:t>
            </a:r>
          </a:p>
          <a:p xmlns:a="http://schemas.openxmlformats.org/drawingml/2006/main">
            <a:r>
              <a:t>Sources reviewed 19 September 2026:</a:t>
            </a:r>
          </a:p>
          <a:p xmlns:a="http://schemas.openxmlformats.org/drawingml/2006/main">
            <a:r>
              <a:t>https://garmenteched.com/garment-technology/faq</a:t>
            </a:r>
          </a:p>
          <a:p xmlns:a="http://schemas.openxmlformats.org/drawingml/2006/main">
            <a:r>
              <a:t>https://garmenteched.com/garmented/course/ge-textile-technology/module/fibre-yarn</a:t>
            </a:r>
          </a:p>
          <a:p xmlns:a="http://schemas.openxmlformats.org/drawingml/2006/main">
            <a:r>
              <a:t>https://garmenteched.com/contact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Both pages carry NOSK.life branding. Direct nosk.life access timed out during review, so the guide uses the observed accessible education-site URLs.</a:t>
            </a:r>
          </a:p>
          <a:p xmlns:a="http://schemas.openxmlformats.org/drawingml/2006/main">
            <a:r>
              <a:t>Sources reviewed 19 September 2026:</a:t>
            </a:r>
          </a:p>
          <a:p xmlns:a="http://schemas.openxmlformats.org/drawingml/2006/main">
            <a:r>
              <a:t>https://garmenteched.com/garment-technology</a:t>
            </a:r>
          </a:p>
          <a:p xmlns:a="http://schemas.openxmlformats.org/drawingml/2006/main">
            <a:r>
              <a:t>https://garmenteched.com/garmented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9f2d3f88cbd4a4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19d17563319440a" /><Relationship Type="http://schemas.openxmlformats.org/officeDocument/2006/relationships/slideLayout" Target="/ppt/slideLayouts/slideLayout1.xml" Id="R9e379e90125b4cb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e379e90125b4cb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4a1d9b3f734953" /><Relationship Type="http://schemas.openxmlformats.org/officeDocument/2006/relationships/image" Target="/ppt/media/image.jpeg" Id="R38b01c3b80254dad" /><Relationship Type="http://schemas.openxmlformats.org/officeDocument/2006/relationships/notesSlide" Target="/ppt/notesSlides/notesSlide1.xml" Id="R2682f33cad8a468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390126d64c4e30" /><Relationship Type="http://schemas.openxmlformats.org/officeDocument/2006/relationships/notesSlide" Target="/ppt/notesSlides/notesSlide2.xml" Id="Rc2b1277bbe154a5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0346273ccb4d8d" /><Relationship Type="http://schemas.openxmlformats.org/officeDocument/2006/relationships/notesSlide" Target="/ppt/notesSlides/notesSlide3.xml" Id="Reb008e96386b443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6fa6d03d6c457b" /><Relationship Type="http://schemas.openxmlformats.org/officeDocument/2006/relationships/notesSlide" Target="/ppt/notesSlides/notesSlide4.xml" Id="R21af54ad16ef4d1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d1ff1bc9944e0d" /><Relationship Type="http://schemas.openxmlformats.org/officeDocument/2006/relationships/notesSlide" Target="/ppt/notesSlides/notesSlide5.xml" Id="Rb0c7f113b7c2445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4ef7d8ea78451f" /><Relationship Type="http://schemas.openxmlformats.org/officeDocument/2006/relationships/notesSlide" Target="/ppt/notesSlides/notesSlide6.xml" Id="R7cae32a6ba96493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7dd02763bb41d0" /><Relationship Type="http://schemas.openxmlformats.org/officeDocument/2006/relationships/notesSlide" Target="/ppt/notesSlides/notesSlide7.xml" Id="R2245e98026c0430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c5c0735c6a4d0d" /><Relationship Type="http://schemas.openxmlformats.org/officeDocument/2006/relationships/notesSlide" Target="/ppt/notesSlides/notesSlide8.xml" Id="Rb9ccbf7fa51b455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369cff54314119" /><Relationship Type="http://schemas.openxmlformats.org/officeDocument/2006/relationships/notesSlide" Target="/ppt/notesSlides/notesSlide9.xml" Id="R79085d771e55436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ef273ba8ea440f" /><Relationship Type="http://schemas.openxmlformats.org/officeDocument/2006/relationships/notesSlide" Target="/ppt/notesSlides/notesSlide10.xml" Id="Rf06bde53f8164c3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80cbe6b5fe4b16" /><Relationship Type="http://schemas.openxmlformats.org/officeDocument/2006/relationships/notesSlide" Target="/ppt/notesSlides/notesSlide11.xml" Id="Re29dcd303205488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75492dc2dd451d" /><Relationship Type="http://schemas.openxmlformats.org/officeDocument/2006/relationships/notesSlide" Target="/ppt/notesSlides/notesSlide12.xml" Id="R2fb676ecb100496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4a87d5369f4ae1" /><Relationship Type="http://schemas.openxmlformats.org/officeDocument/2006/relationships/notesSlide" Target="/ppt/notesSlides/notesSlide13.xml" Id="R6568907b206e41f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b1ee9096714314" /><Relationship Type="http://schemas.openxmlformats.org/officeDocument/2006/relationships/notesSlide" Target="/ppt/notesSlides/notesSlide14.xml" Id="Rb0ac484fdcfe49c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40af71a72543b5" /><Relationship Type="http://schemas.openxmlformats.org/officeDocument/2006/relationships/notesSlide" Target="/ppt/notesSlides/notesSlide15.xml" Id="R9ce490cc9bac443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9ded5ed3944e22" /><Relationship Type="http://schemas.openxmlformats.org/officeDocument/2006/relationships/notesSlide" Target="/ppt/notesSlides/notesSlide16.xml" Id="R2ae939399a384c9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d7d3ac5b7a44e4" /><Relationship Type="http://schemas.openxmlformats.org/officeDocument/2006/relationships/notesSlide" Target="/ppt/notesSlides/notesSlide17.xml" Id="R507d9793ca11419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eaf7db24104c3f" /><Relationship Type="http://schemas.openxmlformats.org/officeDocument/2006/relationships/notesSlide" Target="/ppt/notesSlides/notesSlide18.xml" Id="R81812d0f000e419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77d058ace24f07" /><Relationship Type="http://schemas.openxmlformats.org/officeDocument/2006/relationships/notesSlide" Target="/ppt/notesSlides/notesSlide19.xml" Id="R52724c5f79104ef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42B3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BD2B1E-DE6B-48E0-97D6-CA1055803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DEB8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DEB86B"/>
                </a:solidFill>
                <a:latin typeface="Helvetica Neue"/>
                <a:ea typeface="Helvetica Neue"/>
                <a:cs typeface="Helvetica Neue"/>
              </a:rPr>
              <a:t>NOSK.life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4540DD-4CAC-4940-8320-3E8DE1072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Your guide to</a:t>
            </a:r>
          </a:p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garment learning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A90ED4-204F-42A7-A279-D5F5EBB0A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981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B8C9D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B8C9D2"/>
                </a:solidFill>
                <a:latin typeface="Helvetica Neue"/>
                <a:ea typeface="Helvetica Neue"/>
                <a:cs typeface="Helvetica Neue"/>
              </a:rPr>
              <a:t>NOSK.life  /  GARMENT EDUCATION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B20046-C223-4D11-8F13-FB9F8976B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523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DEB8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DEB86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C4DAB3-0E6E-420B-92FB-6C2810A15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0"/>
            <a:ext cx="6238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DEB8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75" b="1">
                <a:solidFill>
                  <a:srgbClr val="DEB86B"/>
                </a:solidFill>
                <a:latin typeface="Helvetica Neue"/>
                <a:ea typeface="Helvetica Neue"/>
                <a:cs typeface="Helvetica Neue"/>
              </a:rPr>
              <a:t>Garment Tech Ed &amp; Garment 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02F1D2-7AA0-400B-A0EB-3CAF00A7F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43400"/>
            <a:ext cx="5905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to start, keep learning</a:t>
            </a:r>
          </a:p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and record your achievement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b01c3b80254dad"/>
          <a:srcRect xmlns:a="http://schemas.openxmlformats.org/drawingml/2006/main" l="8333" t="0" r="833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620000" y="0"/>
            <a:ext cx="457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9060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1560C5-8425-4429-B431-F260ED7A3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LEARNER GUIDE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805608-1E3D-433B-85B3-0F4942663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Two hubs, different starting points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B41295-F285-4D30-9E80-7AD34BC54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981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4B62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4B6270"/>
                </a:solidFill>
                <a:latin typeface="Helvetica Neue"/>
                <a:ea typeface="Helvetica Neue"/>
                <a:cs typeface="Helvetica Neue"/>
              </a:rPr>
              <a:t>NOSK.life  /  GARMENT EDUCATION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312E69-631E-42C8-8869-B2D570D45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523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19A1D8-78EA-46EC-A51C-17058BE6A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62175"/>
            <a:ext cx="5238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Garment Tech 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0211A5-2606-44D7-8D58-5F76F8EB9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0482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For technology and the value chain.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Explore industry chapters, the 42-stage journey or a themed course.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939571-77FC-4F7E-9189-C2D3674B0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162175"/>
            <a:ext cx="5238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Garment Ed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A03114-2410-428B-B671-583481409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067050"/>
            <a:ext cx="50482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For a job role or subject.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Choose a focused course, use a role pathway or follow GarmentEd 360.</a:t>
            </a:r>
          </a:p>
        </p:txBody>
      </p:sp>
    </p:spTree>
    <p:extLst>
      <p:ext uri="{BB962C8B-B14F-4D97-AF65-F5344CB8AC3E}">
        <p14:creationId xmlns:p14="http://schemas.microsoft.com/office/powerpoint/2010/main" val="20017495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1F74A6-4403-4F2F-A8F0-C8AAD21C4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LEARNER GUIDE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606222-28D2-4D20-B3F4-4A85B913C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Starting, enrolling and signing in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2596F5-AEBA-42C1-99E5-DC67654EF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981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4B62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4B6270"/>
                </a:solidFill>
                <a:latin typeface="Helvetica Neue"/>
                <a:ea typeface="Helvetica Neue"/>
                <a:cs typeface="Helvetica Neue"/>
              </a:rPr>
              <a:t>NOSK.life  /  GARMENT EDUCATION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5C80C8-6C49-422F-9CDC-FC55D617F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523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DD8607-6D32-4414-9454-B6D344BC0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Start learning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3D4174-CCAA-4987-AEFF-EF21ECD73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143125"/>
            <a:ext cx="7696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Open the syllabus and read. The free learning routes do not require an account to begin.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0A6566-E4B7-4263-B46D-B244917F9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0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Enrol free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4E0D44-AEE6-4010-AFF3-6AC0B01C1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3333750"/>
            <a:ext cx="7696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Use the course enrolment link if you want to register your interest. Complete the details the page requests.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CEDF81-F49D-4582-AE0E-9633246DD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24375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Sign 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E34CC9-43FE-4392-9AEA-75DBEBD56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524375"/>
            <a:ext cx="7696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Use a free learner account to carry progress between devices. Enrolment and account creation are separate.</a:t>
            </a:r>
          </a:p>
        </p:txBody>
      </p:sp>
    </p:spTree>
    <p:extLst>
      <p:ext uri="{BB962C8B-B14F-4D97-AF65-F5344CB8AC3E}">
        <p14:creationId xmlns:p14="http://schemas.microsoft.com/office/powerpoint/2010/main" val="113267129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B6D46E-F65C-4017-9C0C-47C25D282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GARMENT TECH Ed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1010FB-F922-4830-9E51-FA46E196E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Garment Tech Ed: your learning routes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BE96E2-B063-449E-912C-E1D569C81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981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4B62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4B6270"/>
                </a:solidFill>
                <a:latin typeface="Helvetica Neue"/>
                <a:ea typeface="Helvetica Neue"/>
                <a:cs typeface="Helvetica Neue"/>
              </a:rPr>
              <a:t>NOSK.life  /  GARMENT EDUCATION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515DED-0B6C-4463-8701-D5ED586B6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523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60C1E9-3F49-463C-8653-EAE4768F6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30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E47A0B-A01B-489A-8C16-AC98A6AB1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143125"/>
            <a:ext cx="7696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Study technology subjects through the seven-module syllabus. Start with the chapter that fits your learning goal.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3C61B3-0D6D-4A85-ABAF-F362A323B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0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42 stages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0233A2-65EF-439D-B54E-6418A37D2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3333750"/>
            <a:ext cx="7696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Follow the garment journey from consumer demand through production, use and material recovery.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E7CFF7-0110-4C40-AD6C-14BCCB43B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24375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Guided courses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062D0E-D76F-48DD-B5E3-4B3DBB23A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524375"/>
            <a:ext cx="7696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Choose a theme and work through its modules, readings and quizzes. Use My progress for course-specific requirements.</a:t>
            </a:r>
          </a:p>
        </p:txBody>
      </p:sp>
    </p:spTree>
    <p:extLst>
      <p:ext uri="{BB962C8B-B14F-4D97-AF65-F5344CB8AC3E}">
        <p14:creationId xmlns:p14="http://schemas.microsoft.com/office/powerpoint/2010/main" val="197926693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A93C8F-2159-4A3D-A261-E9FC16E42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GARMENT TECH Ed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4D0B6B-0B87-4F64-AFE4-E5FC4A255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Five free guided courses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1A4E1B-0B20-4879-B0C2-96B0C2036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981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4B62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4B6270"/>
                </a:solidFill>
                <a:latin typeface="Helvetica Neue"/>
                <a:ea typeface="Helvetica Neue"/>
                <a:cs typeface="Helvetica Neue"/>
              </a:rPr>
              <a:t>NOSK.life  /  GARMENT EDUCATION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EBAFF7-112E-4578-B575-08603F591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523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531A2C-0273-4FB6-9CA4-A1C6D1B31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76450"/>
            <a:ext cx="8763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Circular Fashion: From Material to Recovery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635C1A-0D78-4FCC-BEB2-7DF92CC96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2095500"/>
            <a:ext cx="2000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14–18 hours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90CDA3-CF58-4D34-B1A6-B44EDE27E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71775"/>
            <a:ext cx="8763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Sustainable Fashion: Evidence, Impact and Compliance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879387-FBA9-4079-9E10-069EFF141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2790825"/>
            <a:ext cx="2000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10–14 hours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12FE27-005B-4B10-B86C-51C03FB9C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67100"/>
            <a:ext cx="8763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Circular Economy in Garment Manufacturing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D6BA6F-50C4-4109-BC10-0B3F60F18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3486150"/>
            <a:ext cx="2000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12–16 hours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249633-4D55-462C-85D5-82F4A3284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62425"/>
            <a:ext cx="8763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Cost Economy of Garment Manufacturing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FFA4F0-E8D3-44B2-8EED-F1C1CA4C4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4181475"/>
            <a:ext cx="2000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12–16 hours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A9F06A-FF3E-4E1E-AE93-9A7846E23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0"/>
            <a:ext cx="8763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Export &amp; Trade Economy of Garment Manufacturing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C233ED-1176-4D8F-81FD-BF6757449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4876800"/>
            <a:ext cx="2000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12–16 hours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F2D5B9-A0E0-4A20-BD0B-87100CACA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76900"/>
            <a:ext cx="1095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B62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4B6270"/>
                </a:solidFill>
                <a:latin typeface="Helvetica Neue"/>
                <a:ea typeface="Helvetica Neue"/>
                <a:cs typeface="Helvetica Neue"/>
              </a:rPr>
              <a:t>Each has six modules. Study times are estimates, at your own pace.</a:t>
            </a:r>
          </a:p>
        </p:txBody>
      </p:sp>
    </p:spTree>
    <p:extLst>
      <p:ext uri="{BB962C8B-B14F-4D97-AF65-F5344CB8AC3E}">
        <p14:creationId xmlns:p14="http://schemas.microsoft.com/office/powerpoint/2010/main" val="189218369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7498D6-61A3-485B-8C6A-7A8BBCE2E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GARMENT TECH Ed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D28C5A-ADCE-4DE3-9465-269114803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A guided course, step by step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87E252-7BFF-4DD8-AFB2-D9C184B22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981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4B62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4B6270"/>
                </a:solidFill>
                <a:latin typeface="Helvetica Neue"/>
                <a:ea typeface="Helvetica Neue"/>
                <a:cs typeface="Helvetica Neue"/>
              </a:rPr>
              <a:t>NOSK.life  /  GARMENT EDUCATION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B89635-2BCC-4265-BE4E-530A08913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523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636A66-949A-491C-918D-8CE635388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01  Choose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4EEC75-84A5-401B-AD08-9D3916D04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143125"/>
            <a:ext cx="7696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Open Guided courses, select a course, then open its syllabus or Start module 1.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784A70-87CF-4EE7-8FA9-7425A2A2F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76575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02  Study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EB3F01-64EB-4C7A-94AF-AD8AFA1A2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3076575"/>
            <a:ext cx="7696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Read the linked chapters and value-chain stages. Use the completion control after finishing each reading.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3FC7B5-16B1-48A5-BAD0-B8187481C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0025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03  Check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D938AC-FF04-4039-8DF9-ED3BA1B4D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010025"/>
            <a:ext cx="7696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Answer the module quiz, check your score and review the explanations.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50DF86-F654-46B4-9568-07EE8190C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43475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04  Continue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3AEB77-C107-448D-933C-AD3E57185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943475"/>
            <a:ext cx="7696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Open My progress. Follow the next module and complete the capstone when the course requires one.</a:t>
            </a:r>
          </a:p>
        </p:txBody>
      </p:sp>
    </p:spTree>
    <p:extLst>
      <p:ext uri="{BB962C8B-B14F-4D97-AF65-F5344CB8AC3E}">
        <p14:creationId xmlns:p14="http://schemas.microsoft.com/office/powerpoint/2010/main" val="214539237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87ABA2-CDBA-4134-839E-9C1574C59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GARMENT TECH Ed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D17B3E-DE42-4A48-B535-02F92BCB5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Circular Fashion: your finish line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A307F9-F692-41B6-9575-37B7C3AA2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981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4B62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4B6270"/>
                </a:solidFill>
                <a:latin typeface="Helvetica Neue"/>
                <a:ea typeface="Helvetica Neue"/>
                <a:cs typeface="Helvetica Neue"/>
              </a:rPr>
              <a:t>NOSK.life  /  GARMENT EDUCATION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4F1B58-D7C4-4C22-854C-508B25189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523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6D1347-EE22-447D-B355-0EAB86E31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10858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7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6 module quizzes + a capstone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0972FD-7C34-4877-B455-DE5BBA927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76600"/>
            <a:ext cx="10572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My progress shows the modules you have passed, chapters marked read and the capstone status.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015BDC-7A3B-4790-9AF9-16417A5B3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43400"/>
            <a:ext cx="10572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The capstone asks you to redesign a garment style so its materials can be recovered at the end of use.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A361E4-2EB0-4BB9-B68E-70034F4DC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38800"/>
            <a:ext cx="10572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B62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4B6270"/>
                </a:solidFill>
                <a:latin typeface="Helvetica Neue"/>
                <a:ea typeface="Helvetica Neue"/>
                <a:cs typeface="Helvetica Neue"/>
              </a:rPr>
              <a:t>Follow the “Still to do” list for your course completion record.</a:t>
            </a:r>
          </a:p>
        </p:txBody>
      </p:sp>
    </p:spTree>
    <p:extLst>
      <p:ext uri="{BB962C8B-B14F-4D97-AF65-F5344CB8AC3E}">
        <p14:creationId xmlns:p14="http://schemas.microsoft.com/office/powerpoint/2010/main" val="131450457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E6DB45-D799-499F-9104-BF435C05B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GARMENT Ed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41A1D8-3C5D-462F-856E-57B2AC5AA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Garment Ed: courses for everyday work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A67043-614F-4EF2-B23D-4F504D974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981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4B62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4B6270"/>
                </a:solidFill>
                <a:latin typeface="Helvetica Neue"/>
                <a:ea typeface="Helvetica Neue"/>
                <a:cs typeface="Helvetica Neue"/>
              </a:rPr>
              <a:t>NOSK.life  /  GARMENT EDUCATION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0EB3C1-BB7E-4919-89CE-7DA529458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523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465B2F-5120-4787-AAC3-0506F1662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Quality &amp; laboratory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180530-1E81-4A78-A53D-DC1C3752A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143125"/>
            <a:ext cx="7696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Garment Quality Assurance and Laboratory Testing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7DA802-0C9E-42E2-B79F-72297F267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0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Engineering &amp; planning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158ED6-789C-4E87-B8D8-A5017C4E3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3048000"/>
            <a:ext cx="7696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Industrial Engineering and Production Planning for Garment Factories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DCAAD1-CF93-41F9-8F1C-8ADA97AA4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52875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Materials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8570C1-AFC0-4289-BE7A-CBE2725D0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3952875"/>
            <a:ext cx="7696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Textile Technology for Apparel Manufacturing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65A82B-D2EF-4E0D-8D0C-0580632C7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0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Merchandising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C9CF50-3879-4D54-AE07-DAEF63E9E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857750"/>
            <a:ext cx="7696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Apparel Merchandising and Costing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AED8ED-BDE1-47C1-930E-94F1B6C64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0"/>
            <a:ext cx="10763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4B62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4B6270"/>
                </a:solidFill>
                <a:latin typeface="Helvetica Neue"/>
                <a:ea typeface="Helvetica Neue"/>
                <a:cs typeface="Helvetica Neue"/>
              </a:rPr>
              <a:t>These focused routes take approximately 10–16 hours, depending on the course.</a:t>
            </a:r>
          </a:p>
        </p:txBody>
      </p:sp>
    </p:spTree>
    <p:extLst>
      <p:ext uri="{BB962C8B-B14F-4D97-AF65-F5344CB8AC3E}">
        <p14:creationId xmlns:p14="http://schemas.microsoft.com/office/powerpoint/2010/main" val="186521337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5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D9AF23-EDAD-406C-A33D-330131816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GARMENT Ed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A01139-747C-4071-B162-F056D5165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Garment Ed: more specialist choices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B5F1B1-7ED9-4CE5-B158-FB1430231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981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4B62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4B6270"/>
                </a:solidFill>
                <a:latin typeface="Helvetica Neue"/>
                <a:ea typeface="Helvetica Neue"/>
                <a:cs typeface="Helvetica Neue"/>
              </a:rPr>
              <a:t>NOSK.life  /  GARMENT EDUCATION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0AEF9B-EA79-4DDD-ABAE-A01FFAA99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523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33DB6F-FBA4-4B1A-BB0A-77232D5AD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51911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Apparel Consumer Insight, Branding and Buying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C44FA2-DAB8-464A-8371-8C51CFB56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09900"/>
            <a:ext cx="51911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Apparel Design, Trend and Range Development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2823F4-85B2-4443-AA7A-20B64DD6C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1911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Apparel Product Development and Technical Engineering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D167B0-6946-490F-8A39-559302C47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38700"/>
            <a:ext cx="51911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Apparel Sourcing and Supply Chain Management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879632-48BC-4D35-9832-82601136B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095500"/>
            <a:ext cx="51911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Apparel Pattern Engineering and Sample Development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33C920-B4A7-421E-B38A-8FFCC72F0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009900"/>
            <a:ext cx="51911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Garment Cutting-Room Technology and Control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D544E5-36DD-4C19-B160-4175C266C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924300"/>
            <a:ext cx="51911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Garment Sewing Technology and Production Management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364B60-7FA5-4CFE-9F83-306DE107E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838700"/>
            <a:ext cx="51911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Apparel Printing, Embroidery and Value Addition</a:t>
            </a:r>
          </a:p>
        </p:txBody>
      </p:sp>
    </p:spTree>
    <p:extLst>
      <p:ext uri="{BB962C8B-B14F-4D97-AF65-F5344CB8AC3E}">
        <p14:creationId xmlns:p14="http://schemas.microsoft.com/office/powerpoint/2010/main" val="153485464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5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36BBBC-D240-4519-BAE5-AFA0F8DFB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GARMENT Ed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2C2BD3-A361-480B-90B2-66AE7D2FB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A Garment Ed course, step by step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858D15-ECAD-4E9D-90AB-F4DC6C60E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981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4B62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4B6270"/>
                </a:solidFill>
                <a:latin typeface="Helvetica Neue"/>
                <a:ea typeface="Helvetica Neue"/>
                <a:cs typeface="Helvetica Neue"/>
              </a:rPr>
              <a:t>NOSK.life  /  GARMENT EDUCATION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41C0FE-66AF-47F7-AA67-74D5F1FB4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523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2FC248-1042-436C-A7BD-35BD1653D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01  Find a course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1E474A-ABDF-4886-A60A-90B8664FE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143125"/>
            <a:ext cx="7696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Open Garment Ed, choose Courses or Find a course, then select View course.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19D350-D71F-4355-9CFA-9D85138CA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76575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02  Review the fit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A6ABF4-F92F-486B-A718-7D0D07F2F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3076575"/>
            <a:ext cx="7696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Check the intended learner, level, study time and learning outcomes.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12C610-7738-4584-B3C2-B3404714A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0025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03  Start the syllabus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AFC2B0-2A66-42B3-B972-A7D00B372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010025"/>
            <a:ext cx="7696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Select Start now — open the syllabus. Read each module’s subjects in the recommended order.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FDFEEF-C312-443F-B900-D71E1758F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43475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04  Track completion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C9CE4C-4518-483D-ACF4-FF597FDA2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943475"/>
            <a:ext cx="7696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Take the module quiz, then return to My progress to see the next module and remaining requirements.</a:t>
            </a:r>
          </a:p>
        </p:txBody>
      </p:sp>
    </p:spTree>
    <p:extLst>
      <p:ext uri="{BB962C8B-B14F-4D97-AF65-F5344CB8AC3E}">
        <p14:creationId xmlns:p14="http://schemas.microsoft.com/office/powerpoint/2010/main" val="34113030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5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19EF93-9C23-46E3-8C3A-1C6139D06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GARMENT Ed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2A68AE-4D27-4DD2-8195-0BFF8CD73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Example: Textile Technology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B6AA37-CF1B-46BE-84D6-A9FBC7465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981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4B62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4B6270"/>
                </a:solidFill>
                <a:latin typeface="Helvetica Neue"/>
                <a:ea typeface="Helvetica Neue"/>
                <a:cs typeface="Helvetica Neue"/>
              </a:rPr>
              <a:t>NOSK.life  /  GARMENT EDUCATION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B3AEB0-F552-442A-9029-D20120E3E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523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11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BC653E-77E3-4327-8BE7-AFFC1F40C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90725"/>
            <a:ext cx="1085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4 modules  /  10 subjects  /  approximately 12–16 hours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48CE0C-71E0-4F53-BDB3-753000842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9875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1  Fibre and yarn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4676E5-84D5-45F5-A20D-93D2E1D1B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809875"/>
            <a:ext cx="7696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Understand how materials influence strength, stretch, pilling and shrinkage.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AF5C29-45B9-47B8-8177-8AA2F7D57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52825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2  Fabric formation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D356A6-57CA-4309-95AE-071229992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3552825"/>
            <a:ext cx="7696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Study woven, knitted and nonwoven constructions.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FC89FE-D651-45B8-8833-6ED9FF59F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95775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3  Wet processing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D7C875-3B2A-4C04-9B19-2A33AFC9E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295775"/>
            <a:ext cx="7696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Understand dyeing, colouration and finishing.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7E643A-5AFF-45A8-B143-564B9F09F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38725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4  Fabric quality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A89101-8E28-4C09-8503-1314FE4EE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5038725"/>
            <a:ext cx="7696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Connect inspection, testing and fabric selection to the end use.</a:t>
            </a:r>
          </a:p>
        </p:txBody>
      </p:sp>
    </p:spTree>
    <p:extLst>
      <p:ext uri="{BB962C8B-B14F-4D97-AF65-F5344CB8AC3E}">
        <p14:creationId xmlns:p14="http://schemas.microsoft.com/office/powerpoint/2010/main" val="11874139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5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65B9F8-7DF0-413C-A491-2C9F0A200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GARMENT Ed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47A156-375A-45F4-A880-BDE390E6A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The module quiz and your next step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A8C3A0-6719-47F3-BED7-A41E4679C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981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4B62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4B6270"/>
                </a:solidFill>
                <a:latin typeface="Helvetica Neue"/>
                <a:ea typeface="Helvetica Neue"/>
                <a:cs typeface="Helvetica Neue"/>
              </a:rPr>
              <a:t>NOSK.life  /  GARMENT EDUCATION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1C8D36-9F7B-4E83-AB82-6B4F61784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523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20BC05-B135-42C2-8BC9-4C8F1F97B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33600"/>
            <a:ext cx="4857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600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4 out of 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F90DD0-64D5-4418-A8E1-E483D35A9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4330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correct answers pass the textile</a:t>
            </a:r>
          </a:p>
          <a:p xmlns:a="http://schemas.openxmlformats.org/drawingml/2006/main">
            <a:pPr>
              <a:defRPr sz="217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course’s module quiz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4B9E3F-A26C-4244-8E63-880CDB9AA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238375"/>
            <a:ext cx="5238750" cy="3476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Answer all five questions, then select Check my answers.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Review the feedback and revisit any subject you need to strengthen.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My progress shows passed quizzes and the next module to study.</a:t>
            </a:r>
          </a:p>
        </p:txBody>
      </p:sp>
    </p:spTree>
    <p:extLst>
      <p:ext uri="{BB962C8B-B14F-4D97-AF65-F5344CB8AC3E}">
        <p14:creationId xmlns:p14="http://schemas.microsoft.com/office/powerpoint/2010/main" val="73072088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42B3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D98E76-5BAE-46B9-95B0-186E32DBC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DEB8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DEB86B"/>
                </a:solidFill>
                <a:latin typeface="Helvetica Neue"/>
                <a:ea typeface="Helvetica Neue"/>
                <a:cs typeface="Helvetica Neue"/>
              </a:rPr>
              <a:t>GARMENT Ed 360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FAF3CA-9B3D-47E7-89EE-FBD00BAB0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GarmentEd 360: the complete programme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F0C911-B0A7-481C-B978-95CCB1838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981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B8C9D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B8C9D2"/>
                </a:solidFill>
                <a:latin typeface="Helvetica Neue"/>
                <a:ea typeface="Helvetica Neue"/>
                <a:cs typeface="Helvetica Neue"/>
              </a:rPr>
              <a:t>NOSK.life  /  GARMENT EDUCATION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66E3DE-8738-43DD-855B-7C6B60B9A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523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DEB8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DEB86B"/>
                </a:solidFill>
                <a:latin typeface="Helvetica Neue"/>
                <a:ea typeface="Helvetica Neue"/>
                <a:cs typeface="Helvetica Neue"/>
              </a:rPr>
              <a:t>13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B2A9B1-12A2-40EF-9FB4-A280FB1FF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52650"/>
            <a:ext cx="5048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575" b="1">
                <a:solidFill>
                  <a:srgbClr val="DEB8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575" b="1">
                <a:solidFill>
                  <a:srgbClr val="DEB86B"/>
                </a:solidFill>
                <a:latin typeface="Helvetica Neue"/>
                <a:ea typeface="Helvetica Neue"/>
                <a:cs typeface="Helvetica Neue"/>
              </a:rPr>
              <a:t>20 modules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02861D-2456-452E-9190-AFD224712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152650"/>
            <a:ext cx="5143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575" b="1">
                <a:solidFill>
                  <a:srgbClr val="DEB8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575" b="1">
                <a:solidFill>
                  <a:srgbClr val="DEB86B"/>
                </a:solidFill>
                <a:latin typeface="Helvetica Neue"/>
                <a:ea typeface="Helvetica Neue"/>
                <a:cs typeface="Helvetica Neue"/>
              </a:rPr>
              <a:t>200+ lessons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98F266-D950-4BAD-83E0-4B48E3CA2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52825"/>
            <a:ext cx="10858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Work through the apparel chain, then complete the</a:t>
            </a:r>
          </a:p>
          <a:p xmlns:a="http://schemas.openxmlformats.org/drawingml/2006/main">
            <a:pPr>
              <a:defRPr sz="24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“From Buyer Brief to Shipment” capstone.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0F5C0C-82D0-4E5D-BE02-CAACC25FA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76800"/>
            <a:ext cx="1081087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Pass each module assessment at 80%. Unlimited retries.</a:t>
            </a:r>
          </a:p>
          <a:p xmlns:a="http://schemas.openxmlformats.org/drawingml/2006/main">
            <a:pPr>
              <a:def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Sign in to claim the certificate with a verification ID.</a:t>
            </a:r>
          </a:p>
        </p:txBody>
      </p:sp>
    </p:spTree>
    <p:extLst>
      <p:ext uri="{BB962C8B-B14F-4D97-AF65-F5344CB8AC3E}">
        <p14:creationId xmlns:p14="http://schemas.microsoft.com/office/powerpoint/2010/main" val="1030152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5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CBC19E-BBB0-4879-9ACB-47DA827D6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LEARNER GUIDE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7117FB-0678-4D7A-980E-09537422F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Keeping your place between visits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95746C-9456-4B46-A4DB-FBA838EF2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981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4B62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4B6270"/>
                </a:solidFill>
                <a:latin typeface="Helvetica Neue"/>
                <a:ea typeface="Helvetica Neue"/>
                <a:cs typeface="Helvetica Neue"/>
              </a:rPr>
              <a:t>NOSK.life  /  GARMENT EDUCATION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5CEFC2-8800-47B3-9EDF-F90091D32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523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59DA50-0952-4F1A-8D80-519FE99CE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Same browser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A5D68E-9A8D-470F-839A-04F8F5C9A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143125"/>
            <a:ext cx="7696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Without signing in, your progress stays on that device and browser. Keep using the same one.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7B9F23-107F-49B3-B4DB-BF81E4A06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0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Across devices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D6F2FA-A0B1-4162-9B0B-D4B044F16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3333750"/>
            <a:ext cx="7696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Sign in to your learner account. If offered an import of local progress, choose only your own study record.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05F9F6-2048-4256-AFB1-AEB23D559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24375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Returning to study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1E2088-9E46-4071-BE28-5BD59A5DC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524375"/>
            <a:ext cx="7696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Use the course’s My progress link or the GarmentEd 360 My dashboard link, then continue the next module.</a:t>
            </a:r>
          </a:p>
        </p:txBody>
      </p:sp>
    </p:spTree>
    <p:extLst>
      <p:ext uri="{BB962C8B-B14F-4D97-AF65-F5344CB8AC3E}">
        <p14:creationId xmlns:p14="http://schemas.microsoft.com/office/powerpoint/2010/main" val="100302492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5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3E4F6E-F752-4414-8EC7-00675DA9C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LEARNER GUIDE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2351BC-D30D-4201-A650-9AB379A23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A simple weekly study routine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594653-B9B3-4521-9481-D27F21185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981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4B62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4B6270"/>
                </a:solidFill>
                <a:latin typeface="Helvetica Neue"/>
                <a:ea typeface="Helvetica Neue"/>
                <a:cs typeface="Helvetica Neue"/>
              </a:rPr>
              <a:t>NOSK.life  /  GARMENT EDUCATION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6427F3-741F-4904-81CE-AAB191DF3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523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15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FDCA33-0B42-4C1C-B9E4-111855989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Plan your sessions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904CFF-7F8D-4041-991F-6F2BA9920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143125"/>
            <a:ext cx="7696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Choose one course and reserve two or three short study sessions each week.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319CE3-0F4B-47C6-B56C-F49368CA5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0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Read and practise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7C5EDA-D6A8-49B7-9E5D-BC49BEBFA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3333750"/>
            <a:ext cx="7696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Finish a subject, write a short note and relate it to a garment or factory task you know.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FFD21F-DB57-4556-9837-066DD911D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24375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Review your progress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424B55-A759-4160-B48F-F2E9F9D1A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524375"/>
            <a:ext cx="7696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Check quiz feedback and the remaining modules. Record one question to resolve before continuing.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72D631-8DB2-49AC-9CE9-AFFC6E519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24550"/>
            <a:ext cx="10858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4B62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4B6270"/>
                </a:solidFill>
                <a:latin typeface="Helvetica Neue"/>
                <a:ea typeface="Helvetica Neue"/>
                <a:cs typeface="Helvetica Neue"/>
              </a:rPr>
              <a:t>Suggested routine. These self-paced courses do not impose this timetable.</a:t>
            </a:r>
          </a:p>
        </p:txBody>
      </p:sp>
    </p:spTree>
    <p:extLst>
      <p:ext uri="{BB962C8B-B14F-4D97-AF65-F5344CB8AC3E}">
        <p14:creationId xmlns:p14="http://schemas.microsoft.com/office/powerpoint/2010/main" val="209408782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5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5D1D94-6932-459C-9590-A45D32081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LEARNER GUIDE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F882E0-0E40-4B72-B903-F673321D8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What you can gain from the learning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2D392A-B9F6-40A1-A073-F347DFE92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981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4B62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4B6270"/>
                </a:solidFill>
                <a:latin typeface="Helvetica Neue"/>
                <a:ea typeface="Helvetica Neue"/>
                <a:cs typeface="Helvetica Neue"/>
              </a:rPr>
              <a:t>NOSK.life  /  GARMENT EDUCATION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65E9C4-544E-4ED1-B11D-E4FD85172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523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16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6BB95F-D95C-4A81-901F-D248BFF7C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62175"/>
            <a:ext cx="5238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Garment Tech 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C31E6B-D62F-462B-8924-0EA7FBD6E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0482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Understand how technologies fit into the production chain.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Evaluate material recovery choices, process impacts and technology trade-offs.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991077-EC55-483B-AB29-081BD1906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162175"/>
            <a:ext cx="5238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Garment Ed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AA66C8-344F-4F70-A2A0-42C382D8F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067050"/>
            <a:ext cx="50482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Strengthen knowledge for a specific role.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Apply learning to fabric decisions, inspection, production planning or garment costing.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429915-FB4B-43AF-A68F-050886878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10763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B62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4B6270"/>
                </a:solidFill>
                <a:latin typeface="Helvetica Neue"/>
                <a:ea typeface="Helvetica Neue"/>
                <a:cs typeface="Helvetica Neue"/>
              </a:rPr>
              <a:t>Practical value grows when you apply the learning and review the result with your team.</a:t>
            </a:r>
          </a:p>
        </p:txBody>
      </p:sp>
    </p:spTree>
    <p:extLst>
      <p:ext uri="{BB962C8B-B14F-4D97-AF65-F5344CB8AC3E}">
        <p14:creationId xmlns:p14="http://schemas.microsoft.com/office/powerpoint/2010/main" val="55513777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5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C43A08-6E6F-4F13-AE34-025BB1498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LEARNER GUIDE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B88AA0-8EF0-4E14-B1C6-936433948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What the completion records mean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448057-71BF-4EAF-AB3B-B483282AC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981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4B62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4B6270"/>
                </a:solidFill>
                <a:latin typeface="Helvetica Neue"/>
                <a:ea typeface="Helvetica Neue"/>
                <a:cs typeface="Helvetica Neue"/>
              </a:rPr>
              <a:t>NOSK.life  /  GARMENT EDUCATION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058220-D702-468B-A110-46D08AE60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523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17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6D1658-C4F9-4A7F-8E81-F51BF2990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Focused course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D8870A-AF74-4A68-BA64-094016D2E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143125"/>
            <a:ext cx="7696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Follow that course’s progress checklist. The textile course requires passing every module quiz.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825FC1-EE18-4F36-8C09-FE439F355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0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Technology pathways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7335F5-4520-4B90-8BBB-ABB78375F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3238500"/>
            <a:ext cx="7696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The FAQ describes separate records for 42 stages, 30 chapters and completing both pathways.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3B7DCD-41A8-4A54-9A9C-3C50F0DA4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33875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GarmentEd 360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0176B7-DBF7-47FC-B04E-A696A8C71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33875"/>
            <a:ext cx="7696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Finish the lessons, pass assessments and complete the capstone. Sign in for the named, verifiable certificate.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36C91E-86AC-4DEB-A79D-CF8E02AFF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34050"/>
            <a:ext cx="10858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These are self-study completion records. They carry no accredited academic qualification.</a:t>
            </a:r>
          </a:p>
        </p:txBody>
      </p:sp>
    </p:spTree>
    <p:extLst>
      <p:ext uri="{BB962C8B-B14F-4D97-AF65-F5344CB8AC3E}">
        <p14:creationId xmlns:p14="http://schemas.microsoft.com/office/powerpoint/2010/main" val="197256948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5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443D64-ED1D-406A-A585-A8CEE5761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LEARNER GUIDE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1009CB-0824-4D26-892E-01EB42E0B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Help when you get stuck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E7551D-D481-4C3B-ADBB-91DEF9553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981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4B62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4B6270"/>
                </a:solidFill>
                <a:latin typeface="Helvetica Neue"/>
                <a:ea typeface="Helvetica Neue"/>
                <a:cs typeface="Helvetica Neue"/>
              </a:rPr>
              <a:t>NOSK.life  /  GARMENT EDUCATION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125F64-0C01-4D29-8AD2-0A81113D4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523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18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9E8BB7-02A0-44C6-A034-2C5DCA173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Progress looks missing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1C3D2A-58E9-4306-9208-4372F47C4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143125"/>
            <a:ext cx="7696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Return to the same browser, device and website address. Check your sign-in and local-progress import choice.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825A1A-8739-46A4-BEF0-20B73755C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76575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A quiz is incomplete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646507-0215-405C-B160-A200E799A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3076575"/>
            <a:ext cx="7696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Answer every question before checking your answers. Revisit the reading and review the result.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6550A5-799A-4B69-A69C-6972A2F11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0025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A page will not open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196F85-A21B-4855-BE21-AF3402818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010025"/>
            <a:ext cx="7696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Return to the course hub and try its direct module link. Report the page URL and the problem through Contact.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716487-E9BF-40B1-8514-83EFCB0BA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43475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87D77"/>
                </a:solidFill>
                <a:latin typeface="Helvetica Neue"/>
                <a:ea typeface="Helvetica Neue"/>
                <a:cs typeface="Helvetica Neue"/>
              </a:rPr>
              <a:t>You need guidance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087C58-3293-4BE8-8E4C-56953119A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943475"/>
            <a:ext cx="7696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42B3B"/>
                </a:solidFill>
                <a:latin typeface="Helvetica Neue"/>
                <a:ea typeface="Helvetica Neue"/>
                <a:cs typeface="Helvetica Neue"/>
              </a:rPr>
              <a:t>Use Learner FAQ or Contact. Include the course name, module and your question.</a:t>
            </a:r>
          </a:p>
        </p:txBody>
      </p:sp>
    </p:spTree>
    <p:extLst>
      <p:ext uri="{BB962C8B-B14F-4D97-AF65-F5344CB8AC3E}">
        <p14:creationId xmlns:p14="http://schemas.microsoft.com/office/powerpoint/2010/main" val="115743670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142B3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4458D4-93AD-4EBE-9909-33A6E8BEA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DEB8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DEB86B"/>
                </a:solidFill>
                <a:latin typeface="Helvetica Neue"/>
                <a:ea typeface="Helvetica Neue"/>
                <a:cs typeface="Helvetica Neue"/>
              </a:rPr>
              <a:t>NOSK.life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60BE54-4E20-4E19-AF4A-30B08C8C1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Your first lesson starts here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B08B04-F656-4A34-819D-CF2FAED05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981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B8C9D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B8C9D2"/>
                </a:solidFill>
                <a:latin typeface="Helvetica Neue"/>
                <a:ea typeface="Helvetica Neue"/>
                <a:cs typeface="Helvetica Neue"/>
              </a:rPr>
              <a:t>NOSK.life  /  GARMENT EDUCATION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0F1B9A-39D7-41F5-A2AE-CCC653374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523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DEB8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DEB86B"/>
                </a:solidFill>
                <a:latin typeface="Helvetica Neue"/>
                <a:ea typeface="Helvetica Neue"/>
                <a:cs typeface="Helvetica Neue"/>
              </a:rPr>
              <a:t>19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5F235A-8E43-448C-A3ED-4DA7BFBE4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5238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DEB8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625" b="1">
                <a:solidFill>
                  <a:srgbClr val="DEB86B"/>
                </a:solidFill>
                <a:latin typeface="Helvetica Neue"/>
                <a:ea typeface="Helvetica Neue"/>
                <a:cs typeface="Helvetica Neue"/>
              </a:rPr>
              <a:t>Garment Tech 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6CE965-127E-45D0-B7F6-32447C026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24175"/>
            <a:ext cx="1076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garmenteched.com/garment-technology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5871BB-9082-45B2-BB71-9F44737E2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38575"/>
            <a:ext cx="5238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DEB8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625" b="1">
                <a:solidFill>
                  <a:srgbClr val="DEB86B"/>
                </a:solidFill>
                <a:latin typeface="Helvetica Neue"/>
                <a:ea typeface="Helvetica Neue"/>
                <a:cs typeface="Helvetica Neue"/>
              </a:rPr>
              <a:t>Garment Ed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15D07A-06C1-49B8-A967-028C24B3B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19625"/>
            <a:ext cx="1076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garmenteched.com/garmented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B2D484-F10A-4E2B-95CD-29EF83CA2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62600"/>
            <a:ext cx="1076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Choose one course. Open the syllabus. Begin module 1.</a:t>
            </a:r>
          </a:p>
        </p:txBody>
      </p:sp>
    </p:spTree>
    <p:extLst>
      <p:ext uri="{BB962C8B-B14F-4D97-AF65-F5344CB8AC3E}">
        <p14:creationId xmlns:p14="http://schemas.microsoft.com/office/powerpoint/2010/main" val="152654536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2026-09-19T16:06:25.4130000Z</dcterms:created>
  <dcterms:modified xsi:type="dcterms:W3CDTF">2026-09-19T16:06:25.4130000Z</dcterms:modified>
</coreProperties>
</file>